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9" r:id="rId22"/>
    <p:sldId id="280" r:id="rId23"/>
    <p:sldId id="277" r:id="rId24"/>
    <p:sldId id="278" r:id="rId25"/>
  </p:sldIdLst>
  <p:sldSz cx="18288000" cy="10287000"/>
  <p:notesSz cx="6858000" cy="9144000"/>
  <p:embeddedFontLst>
    <p:embeddedFont>
      <p:font typeface="Pretendard ExtraBold" panose="020B0600000101010101" charset="-127"/>
      <p:bold r:id="rId26"/>
    </p:embeddedFont>
    <p:embeddedFont>
      <p:font typeface="Pretendard SemiBold" panose="020B0600000101010101" charset="-127"/>
      <p:bold r:id="rId27"/>
    </p:embeddedFont>
    <p:embeddedFont>
      <p:font typeface="SB AggroOTF Medium" panose="020B0600000101010101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retendard Bold" panose="020B0600000101010101" charset="-127"/>
      <p:bold r:id="rId33"/>
    </p:embeddedFont>
    <p:embeddedFont>
      <p:font typeface="Pretendard Medium" panose="020B0600000101010101" charset="-127"/>
      <p:bold r:id="rId34"/>
    </p:embeddedFont>
    <p:embeddedFont>
      <p:font typeface="Pretendard Black" panose="020B0600000101010101" charset="-127"/>
      <p:bold r:id="rId35"/>
    </p:embeddedFont>
    <p:embeddedFont>
      <p:font typeface="Pretendard Regular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7.png"/><Relationship Id="rId7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1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5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18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7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17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18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7.png"/><Relationship Id="rId7" Type="http://schemas.openxmlformats.org/officeDocument/2006/relationships/image" Target="../media/image8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18.png"/><Relationship Id="rId9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0" y="8534400"/>
            <a:ext cx="1498600" cy="14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15367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0" y="-647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806700"/>
            <a:ext cx="685800" cy="596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32300" y="3251200"/>
            <a:ext cx="94107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800" b="0" i="0" u="none" strike="noStrike" dirty="0">
                <a:solidFill>
                  <a:srgbClr val="000000"/>
                </a:solidFill>
                <a:ea typeface="Pretendard ExtraBold"/>
              </a:rPr>
              <a:t>마음</a:t>
            </a:r>
            <a:r>
              <a:rPr lang="en-US" sz="7800" b="0" i="0" u="none" strike="noStrike">
                <a:solidFill>
                  <a:srgbClr val="000000"/>
                </a:solidFill>
                <a:latin typeface="Pretendard ExtraBold"/>
              </a:rPr>
              <a:t> ON (</a:t>
            </a:r>
            <a:r>
              <a:rPr lang="ja-JP" sz="7800" b="0" i="0" u="none" strike="noStrike" dirty="0">
                <a:solidFill>
                  <a:srgbClr val="000000"/>
                </a:solidFill>
                <a:ea typeface="Pretendard Black"/>
              </a:rPr>
              <a:t>溫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ExtraBold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400" y="5867400"/>
            <a:ext cx="10871200" cy="939800"/>
          </a:xfrm>
          <a:prstGeom prst="rect">
            <a:avLst/>
          </a:prstGeom>
          <a:effectLst>
            <a:outerShdw blurRad="31738" dist="86549" dir="5400000">
              <a:srgbClr val="000000">
                <a:alpha val="9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900" y="4229100"/>
            <a:ext cx="685800" cy="596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76800" y="6083300"/>
            <a:ext cx="8534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AI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사회자</a:t>
            </a: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화상</a:t>
            </a: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채팅</a:t>
            </a: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자조모임</a:t>
            </a:r>
            <a:r>
              <a:rPr lang="en-US" sz="27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1" i="0" u="none" strike="noStrike">
                <a:solidFill>
                  <a:srgbClr val="000000"/>
                </a:solidFill>
                <a:ea typeface="Pretendard Medium"/>
              </a:rPr>
              <a:t>플랫폼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73800" y="8077200"/>
            <a:ext cx="5753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류현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박우담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이하영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이현희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전아현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지수인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64500" y="7391400"/>
            <a:ext cx="2159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대전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1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3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02.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마음온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3429000" y="3022600"/>
            <a:ext cx="471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마음</a:t>
            </a:r>
            <a:r>
              <a:rPr lang="en-US" sz="3500" b="1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리포트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600" y="850900"/>
            <a:ext cx="6375400" cy="905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53340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63881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마음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온도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6000" y="55245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감정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트래킹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56000" y="65786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온이의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한마디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&amp;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발화량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394700"/>
            <a:ext cx="8496300" cy="901700"/>
          </a:xfrm>
          <a:prstGeom prst="rect">
            <a:avLst/>
          </a:prstGeom>
          <a:effectLst>
            <a:outerShdw blurRad="30572" dist="83517" dir="2700000">
              <a:srgbClr val="000000">
                <a:alpha val="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4508500"/>
            <a:ext cx="9118600" cy="2971800"/>
          </a:xfrm>
          <a:prstGeom prst="rect">
            <a:avLst/>
          </a:prstGeom>
          <a:effectLst>
            <a:outerShdw blurRad="165074" dist="160096" dir="2700000">
              <a:srgbClr val="000000">
                <a:alpha val="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2374900"/>
            <a:ext cx="3162300" cy="1905000"/>
          </a:xfrm>
          <a:prstGeom prst="rect">
            <a:avLst/>
          </a:prstGeom>
          <a:effectLst>
            <a:outerShdw blurRad="67648" dist="102487" dir="2700000">
              <a:srgbClr val="000000">
                <a:alpha val="4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2374900"/>
            <a:ext cx="5791200" cy="1905000"/>
          </a:xfrm>
          <a:prstGeom prst="rect">
            <a:avLst/>
          </a:prstGeom>
          <a:effectLst>
            <a:outerShdw blurRad="67648" dist="102487" dir="2700000">
              <a:srgbClr val="000000">
                <a:alpha val="4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5400000">
            <a:off x="9093200" y="3314700"/>
            <a:ext cx="1435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5400000">
            <a:off x="7277100" y="3314700"/>
            <a:ext cx="14351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9700" y="2540000"/>
            <a:ext cx="1016000" cy="419100"/>
          </a:xfrm>
          <a:prstGeom prst="rect">
            <a:avLst/>
          </a:prstGeom>
          <a:effectLst>
            <a:outerShdw blurRad="3199" dist="22287" dir="2700000">
              <a:srgbClr val="000000">
                <a:alpha val="4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300" y="2540000"/>
            <a:ext cx="1016000" cy="419100"/>
          </a:xfrm>
          <a:prstGeom prst="rect">
            <a:avLst/>
          </a:prstGeom>
          <a:effectLst>
            <a:outerShdw blurRad="3199" dist="22287" dir="2700000">
              <a:srgbClr val="000000">
                <a:alpha val="4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00" y="2540000"/>
            <a:ext cx="1016000" cy="419100"/>
          </a:xfrm>
          <a:prstGeom prst="rect">
            <a:avLst/>
          </a:prstGeom>
          <a:effectLst>
            <a:outerShdw blurRad="3199" dist="22287" dir="2700000">
              <a:srgbClr val="000000">
                <a:alpha val="4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53000"/>
          </a:blip>
          <a:stretch>
            <a:fillRect/>
          </a:stretch>
        </p:blipFill>
        <p:spPr>
          <a:xfrm rot="10800000">
            <a:off x="2819400" y="7734300"/>
            <a:ext cx="91313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42900" y="3213100"/>
            <a:ext cx="4229100" cy="4775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7100" y="5715000"/>
            <a:ext cx="101600" cy="101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695700" y="5524500"/>
            <a:ext cx="7454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경제생활과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간병의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병행이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힘들다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4700" y="4876800"/>
            <a:ext cx="8128000" cy="508000"/>
          </a:xfrm>
          <a:prstGeom prst="rect">
            <a:avLst/>
          </a:prstGeom>
          <a:effectLst>
            <a:outerShdw blurRad="4864" dist="27482" dir="2700000">
              <a:srgbClr val="000000">
                <a:alpha val="4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3000" y="4978400"/>
            <a:ext cx="304800" cy="304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038600" y="4914900"/>
            <a:ext cx="300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ExtraBold"/>
              </a:rPr>
              <a:t>상황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56800" y="3073400"/>
            <a:ext cx="1689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어머니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간병중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26700" y="2616200"/>
            <a:ext cx="762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FFFFFF"/>
                </a:solidFill>
                <a:ea typeface="Pretendard SemiBold"/>
              </a:rPr>
              <a:t>상황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07400" y="3302000"/>
            <a:ext cx="95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직장인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23300" y="2603500"/>
            <a:ext cx="52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FFFFFF"/>
                </a:solidFill>
                <a:ea typeface="Pretendard SemiBold"/>
              </a:rPr>
              <a:t>직업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18300" y="2603500"/>
            <a:ext cx="762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1" i="0" u="none" strike="noStrike">
                <a:solidFill>
                  <a:srgbClr val="FFFFFF"/>
                </a:solidFill>
                <a:ea typeface="Pretendard SemiBold"/>
              </a:rPr>
              <a:t>연령대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29400" y="3302000"/>
            <a:ext cx="95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30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대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149600" y="3060700"/>
            <a:ext cx="2006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100" b="0" i="0" u="none" strike="noStrike">
                <a:solidFill>
                  <a:srgbClr val="000000"/>
                </a:solidFill>
                <a:ea typeface="Pretendard ExtraBold"/>
              </a:rPr>
              <a:t>전마루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24200" y="2743200"/>
            <a:ext cx="1231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이름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페르소나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02.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마음온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7100" y="6299200"/>
            <a:ext cx="101600" cy="101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721100" y="6108700"/>
            <a:ext cx="7454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주변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지인에게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본인의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상황과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아픔을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공유하지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못함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7100" y="6845300"/>
            <a:ext cx="101600" cy="1016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3721100" y="6654800"/>
            <a:ext cx="7454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시간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맞추기가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어려워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자조모임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참여가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어려움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191000" y="8559800"/>
            <a:ext cx="637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시공간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제약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없는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온라인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소통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공간을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ExtraBold"/>
              </a:rPr>
              <a:t>원함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0" y="8534400"/>
            <a:ext cx="1498600" cy="14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15367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0" y="-647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2501900"/>
            <a:ext cx="6858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0300" y="3848100"/>
            <a:ext cx="6858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4800600"/>
            <a:ext cx="6172200" cy="5486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765800" y="2717800"/>
            <a:ext cx="67564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7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ExtraBold"/>
              </a:rPr>
              <a:t>시연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2300" y="1790700"/>
            <a:ext cx="3644900" cy="675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0" y="1790700"/>
            <a:ext cx="3644900" cy="675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1765300"/>
            <a:ext cx="3657600" cy="6781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추가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04.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05300" y="89916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진행자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여부에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레이아웃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구성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87300" y="8991600"/>
            <a:ext cx="2425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비공개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모임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0" y="1257300"/>
            <a:ext cx="14909800" cy="8420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시스템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아키텍처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04.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92100"/>
            <a:ext cx="6807200" cy="967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04.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53340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429000" y="3009900"/>
            <a:ext cx="4711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Spring Scheduler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63881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상태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업데이트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자동화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6000" y="55245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효율성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개선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44800" y="6578600"/>
            <a:ext cx="5613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서비스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유지보수성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00" y="279400"/>
            <a:ext cx="52451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2819400" y="53340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04.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429000" y="3009900"/>
            <a:ext cx="4711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OpenVidu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2819400" y="63881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화상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채팅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6000" y="55245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유저별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대화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6BB07C"/>
                </a:solidFill>
                <a:ea typeface="Pretendard Medium"/>
              </a:rPr>
              <a:t>음성</a:t>
            </a:r>
            <a:r>
              <a:rPr lang="en-US" sz="2800" b="1" i="0" u="none" strike="noStrike">
                <a:solidFill>
                  <a:srgbClr val="6BB07C"/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6BB07C"/>
                </a:solidFill>
                <a:ea typeface="Pretendard Medium"/>
              </a:rPr>
              <a:t>녹음</a:t>
            </a:r>
            <a:r>
              <a:rPr lang="en-US" sz="2800" b="1" i="0" u="none" strike="noStrike">
                <a:solidFill>
                  <a:srgbClr val="6BB07C"/>
                </a:solidFill>
                <a:latin typeface="Pretendard Medium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6578600"/>
            <a:ext cx="4127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1" i="0" u="none" strike="noStrike">
                <a:solidFill>
                  <a:srgbClr val="6BB07C"/>
                </a:solidFill>
                <a:ea typeface="Pretendard Medium"/>
              </a:rPr>
              <a:t>시그널링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유저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질문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동기화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00" y="279400"/>
            <a:ext cx="5207000" cy="969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04.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53340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429000" y="3009900"/>
            <a:ext cx="4711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en-US" sz="3600" b="0" i="0" u="none" strike="noStrike">
                <a:solidFill>
                  <a:srgbClr val="000000"/>
                </a:solidFill>
                <a:latin typeface="Pretendard Bold"/>
              </a:rPr>
              <a:t>STT &amp; OpenAI API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63881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녹음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대화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내용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텍스트화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56000" y="55245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STT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내용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분석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요약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56000" y="65786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대화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응원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메세지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Medium"/>
              </a:rPr>
              <a:t>제공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0" y="5346700"/>
            <a:ext cx="2159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5346700"/>
            <a:ext cx="215900" cy="38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10515600" y="4165600"/>
            <a:ext cx="5029200" cy="3378200"/>
          </a:xfrm>
          <a:prstGeom prst="rect">
            <a:avLst/>
          </a:prstGeom>
          <a:effectLst>
            <a:outerShdw blurRad="213065" dist="181885" dir="2700000">
              <a:srgbClr val="000000">
                <a:alpha val="4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3657600"/>
            <a:ext cx="5029200" cy="1016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680700" y="5359400"/>
            <a:ext cx="4711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사회적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고립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해소</a:t>
            </a:r>
          </a:p>
          <a:p>
            <a:pPr lvl="0" algn="ctr">
              <a:lnSpc>
                <a:spcPct val="1494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심리적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안정감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증진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72800" y="3784600"/>
            <a:ext cx="4114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4000" b="1" i="0" u="none" strike="noStrike">
                <a:solidFill>
                  <a:srgbClr val="FFFFFF"/>
                </a:solidFill>
                <a:ea typeface="Pretendard SemiBold"/>
              </a:rPr>
              <a:t>목표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기대효과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05.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기대효과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확장성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743200" y="31496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3365500" y="34036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시공간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제약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해소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8800" y="3403600"/>
            <a:ext cx="609600" cy="609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755900" y="49784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3378200" y="52324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참여도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관리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500" y="5232400"/>
            <a:ext cx="609600" cy="609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743200" y="67564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8800" y="6997700"/>
            <a:ext cx="609600" cy="609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365500" y="69977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감정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3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SemiBold"/>
              </a:rPr>
              <a:t>시각화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확장성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/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제안점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11722100" y="3683000"/>
            <a:ext cx="4229100" cy="458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3276600"/>
            <a:ext cx="42291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7010400" y="3683000"/>
            <a:ext cx="4229100" cy="458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700" y="3276600"/>
            <a:ext cx="42545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71000"/>
          </a:blip>
          <a:stretch>
            <a:fillRect/>
          </a:stretch>
        </p:blipFill>
        <p:spPr>
          <a:xfrm>
            <a:off x="2349500" y="3683000"/>
            <a:ext cx="4229100" cy="458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00" y="3276600"/>
            <a:ext cx="4229100" cy="86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9400" y="4813300"/>
            <a:ext cx="1689100" cy="193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2500" y="4889500"/>
            <a:ext cx="1943100" cy="1803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0" y="5054600"/>
            <a:ext cx="1587500" cy="1397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026900" y="7315200"/>
            <a:ext cx="3606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자조모임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대상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확대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78700" y="7315200"/>
            <a:ext cx="3606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의약품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검색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지원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05100" y="7315200"/>
            <a:ext cx="350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병원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및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지자체</a:t>
            </a:r>
            <a:r>
              <a:rPr lang="en-US" sz="28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8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연계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55900" y="3429000"/>
            <a:ext cx="3403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 dirty="0" smtClean="0">
                <a:solidFill>
                  <a:srgbClr val="FFFFFF"/>
                </a:solidFill>
                <a:latin typeface="Pretendard ExtraBold"/>
              </a:rPr>
              <a:t>01</a:t>
            </a:r>
            <a:endParaRPr lang="en-US" sz="3000" b="1" i="0" u="none" strike="noStrike" dirty="0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429500" y="3390900"/>
            <a:ext cx="3403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 dirty="0" smtClean="0">
                <a:solidFill>
                  <a:srgbClr val="FFFFFF"/>
                </a:solidFill>
                <a:latin typeface="Pretendard ExtraBold"/>
              </a:rPr>
              <a:t>02 </a:t>
            </a:r>
            <a:endParaRPr lang="en-US" sz="3000" b="1" i="0" u="none" strike="noStrike" dirty="0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128500" y="3390900"/>
            <a:ext cx="3403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1" i="0" u="none" strike="noStrike" dirty="0" smtClean="0">
                <a:solidFill>
                  <a:srgbClr val="FFFFFF"/>
                </a:solidFill>
                <a:latin typeface="Pretendard ExtraBold"/>
              </a:rPr>
              <a:t>03</a:t>
            </a:r>
            <a:endParaRPr lang="en-US" sz="3000" b="1" i="0" u="none" strike="noStrike" dirty="0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05.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기대효과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확장성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100" y="1714500"/>
            <a:ext cx="723900" cy="72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800" y="1714500"/>
            <a:ext cx="723900" cy="7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1714500"/>
            <a:ext cx="723900" cy="723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706600" y="9194800"/>
            <a:ext cx="3009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https://i12b103.p.ssafy.io/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6600" y="9334500"/>
            <a:ext cx="2578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Pretendard SemiBold"/>
              </a:rPr>
              <a:t>00. CONTENTS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93000"/>
          </a:blip>
          <a:stretch>
            <a:fillRect/>
          </a:stretch>
        </p:blipFill>
        <p:spPr>
          <a:xfrm>
            <a:off x="11899900" y="6248400"/>
            <a:ext cx="4749800" cy="1587500"/>
          </a:xfrm>
          <a:prstGeom prst="rect">
            <a:avLst/>
          </a:prstGeom>
          <a:effectLst>
            <a:outerShdw blurRad="46685" dist="85139" dir="2700000">
              <a:srgbClr val="000000">
                <a:alpha val="4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93000"/>
          </a:blip>
          <a:stretch>
            <a:fillRect/>
          </a:stretch>
        </p:blipFill>
        <p:spPr>
          <a:xfrm>
            <a:off x="6769100" y="6248400"/>
            <a:ext cx="4749800" cy="1587500"/>
          </a:xfrm>
          <a:prstGeom prst="rect">
            <a:avLst/>
          </a:prstGeom>
          <a:effectLst>
            <a:outerShdw blurRad="46685" dist="85139" dir="2700000">
              <a:srgbClr val="000000">
                <a:alpha val="4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93000"/>
          </a:blip>
          <a:stretch>
            <a:fillRect/>
          </a:stretch>
        </p:blipFill>
        <p:spPr>
          <a:xfrm>
            <a:off x="1638300" y="6248400"/>
            <a:ext cx="4749800" cy="1587500"/>
          </a:xfrm>
          <a:prstGeom prst="rect">
            <a:avLst/>
          </a:prstGeom>
          <a:effectLst>
            <a:outerShdw blurRad="46685" dist="85139" dir="2700000">
              <a:srgbClr val="000000">
                <a:alpha val="4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93000"/>
          </a:blip>
          <a:stretch>
            <a:fillRect/>
          </a:stretch>
        </p:blipFill>
        <p:spPr>
          <a:xfrm>
            <a:off x="11899900" y="4064000"/>
            <a:ext cx="4749800" cy="1574800"/>
          </a:xfrm>
          <a:prstGeom prst="rect">
            <a:avLst/>
          </a:prstGeom>
          <a:effectLst>
            <a:outerShdw blurRad="46522" dist="84991" dir="2700000">
              <a:srgbClr val="000000">
                <a:alpha val="4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93000"/>
          </a:blip>
          <a:stretch>
            <a:fillRect/>
          </a:stretch>
        </p:blipFill>
        <p:spPr>
          <a:xfrm>
            <a:off x="6769100" y="4064000"/>
            <a:ext cx="4749800" cy="1574800"/>
          </a:xfrm>
          <a:prstGeom prst="rect">
            <a:avLst/>
          </a:prstGeom>
          <a:effectLst>
            <a:outerShdw blurRad="46522" dist="84991" dir="2700000">
              <a:srgbClr val="000000">
                <a:alpha val="4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93000"/>
          </a:blip>
          <a:stretch>
            <a:fillRect/>
          </a:stretch>
        </p:blipFill>
        <p:spPr>
          <a:xfrm>
            <a:off x="1638300" y="4064000"/>
            <a:ext cx="4749800" cy="1574800"/>
          </a:xfrm>
          <a:prstGeom prst="rect">
            <a:avLst/>
          </a:prstGeom>
          <a:effectLst>
            <a:outerShdw blurRad="46522" dist="84991" dir="2700000">
              <a:srgbClr val="000000">
                <a:alpha val="4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12852400" y="7061200"/>
            <a:ext cx="3619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담당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역할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2400" y="6502400"/>
            <a:ext cx="1511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팀원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소개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900" y="6578600"/>
            <a:ext cx="406400" cy="406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280900" y="66421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59700" y="7061200"/>
            <a:ext cx="3568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기대효과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확정성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제안점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59700" y="65024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기대효과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확장성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6565900"/>
            <a:ext cx="406400" cy="406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112000" y="66294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03500" y="7061200"/>
            <a:ext cx="3619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주요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기술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시스템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아키텍처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03500" y="65024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기술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6565900"/>
            <a:ext cx="406400" cy="406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981200" y="66294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52400" y="4876800"/>
            <a:ext cx="3619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기능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소개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라이브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시연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52400" y="43180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시연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800" y="4394200"/>
            <a:ext cx="406400" cy="406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242800" y="44577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59700" y="4876800"/>
            <a:ext cx="3619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주요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기능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페르소나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47000" y="4318000"/>
            <a:ext cx="3048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마음온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소개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4381500"/>
            <a:ext cx="406400" cy="4064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112000" y="44450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603500" y="4876800"/>
            <a:ext cx="3619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문제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상황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</a:t>
            </a:r>
            <a:r>
              <a:rPr lang="ko-KR" sz="23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설문조사</a:t>
            </a:r>
            <a:r>
              <a:rPr lang="en-US" sz="23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| UCC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590800" y="4318000"/>
            <a:ext cx="299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문제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정의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4381500"/>
            <a:ext cx="406400" cy="406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981200" y="4445000"/>
            <a:ext cx="39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524500" y="1346200"/>
            <a:ext cx="72263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909800" y="8382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7400" y="8382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Medium"/>
              </a:rPr>
              <a:t>함께하는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600" b="0" i="0" u="none" strike="noStrike">
                <a:solidFill>
                  <a:srgbClr val="000000"/>
                </a:solidFill>
                <a:ea typeface="Pretendard Medium"/>
              </a:rPr>
              <a:t>따뜻함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413000" y="26289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2781300" y="3530600"/>
            <a:ext cx="3251200" cy="137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84500" y="37973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화상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채팅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실시간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모임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4000" y="29591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이하영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300" y="29718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2882900" y="29972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FFFFFF"/>
                </a:solidFill>
                <a:latin typeface="Pretendard SemiBold"/>
              </a:rPr>
              <a:t>FE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팀원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소개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06.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팀원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7150100" y="26289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7518400" y="3530600"/>
            <a:ext cx="3251200" cy="1371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721600" y="37973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마이페이지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그룹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조회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,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회원관리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13800" y="29591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이현희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400" y="29718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23" name="TextBox 23"/>
          <p:cNvSpPr txBox="1"/>
          <p:nvPr/>
        </p:nvSpPr>
        <p:spPr>
          <a:xfrm>
            <a:off x="7620000" y="29972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FFFFFF"/>
                </a:solidFill>
                <a:latin typeface="Pretendard SemiBold"/>
              </a:rPr>
              <a:t>FE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11760200" y="26289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12115800" y="3530600"/>
            <a:ext cx="3251200" cy="1371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331700" y="37973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메인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페이지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그룹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생성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,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리뷰조회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11200" y="29591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 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현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5800" y="29718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12230100" y="29972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FFFFFF"/>
                </a:solidFill>
                <a:latin typeface="Pretendard SemiBold"/>
              </a:rPr>
              <a:t>FE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413000" y="57023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alphaModFix amt="11000"/>
          </a:blip>
          <a:stretch>
            <a:fillRect/>
          </a:stretch>
        </p:blipFill>
        <p:spPr>
          <a:xfrm>
            <a:off x="2781300" y="6604000"/>
            <a:ext cx="3251200" cy="1371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984500" y="68707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회원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실시간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모임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064000" y="6045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지수인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1300" y="60579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39" name="TextBox 39"/>
          <p:cNvSpPr txBox="1"/>
          <p:nvPr/>
        </p:nvSpPr>
        <p:spPr>
          <a:xfrm>
            <a:off x="2882900" y="60706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FFFFFF"/>
                </a:solidFill>
                <a:latin typeface="Pretendard SemiBold"/>
              </a:rPr>
              <a:t>BE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7150100" y="57023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>
            <a:alphaModFix amt="11000"/>
          </a:blip>
          <a:stretch>
            <a:fillRect/>
          </a:stretch>
        </p:blipFill>
        <p:spPr>
          <a:xfrm>
            <a:off x="7518400" y="6604000"/>
            <a:ext cx="3251200" cy="13716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7721600" y="68707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DB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담당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그룹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813800" y="6045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박우담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8400" y="60579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47" name="TextBox 47"/>
          <p:cNvSpPr txBox="1"/>
          <p:nvPr/>
        </p:nvSpPr>
        <p:spPr>
          <a:xfrm>
            <a:off x="7620000" y="60706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1" i="0" u="none" strike="noStrike">
                <a:solidFill>
                  <a:srgbClr val="FFFFFF"/>
                </a:solidFill>
                <a:latin typeface="Pretendard SemiBold"/>
              </a:rPr>
              <a:t>BE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11760200" y="5702300"/>
            <a:ext cx="3975100" cy="2565400"/>
          </a:xfrm>
          <a:prstGeom prst="rect">
            <a:avLst/>
          </a:prstGeom>
          <a:effectLst>
            <a:outerShdw blurRad="123019" dist="138206" dir="2700000">
              <a:srgbClr val="000000">
                <a:alpha val="4000"/>
              </a:srgbClr>
            </a:outerShdw>
          </a:effectLst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0">
            <a:alphaModFix amt="11000"/>
          </a:blip>
          <a:stretch>
            <a:fillRect/>
          </a:stretch>
        </p:blipFill>
        <p:spPr>
          <a:xfrm>
            <a:off x="12115800" y="6604000"/>
            <a:ext cx="3251200" cy="13716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2331700" y="6870700"/>
            <a:ext cx="2895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인프라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담당</a:t>
            </a:r>
          </a:p>
          <a:p>
            <a:pPr lvl="0" algn="l">
              <a:lnSpc>
                <a:spcPct val="116199"/>
              </a:lnSpc>
            </a:pP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미팅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관리</a:t>
            </a:r>
            <a:r>
              <a:rPr lang="en-US" sz="2300" b="1" i="0" u="none" strike="noStrike">
                <a:solidFill>
                  <a:srgbClr val="000000">
                    <a:alpha val="60000"/>
                  </a:srgbClr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>
                    <a:alpha val="6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411200" y="6045200"/>
            <a:ext cx="201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전아현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15800" y="6057900"/>
            <a:ext cx="1066800" cy="431800"/>
          </a:xfrm>
          <a:prstGeom prst="rect">
            <a:avLst/>
          </a:prstGeom>
          <a:effectLst>
            <a:outerShdw blurRad="3492" dist="23284" dir="2700000">
              <a:srgbClr val="000000">
                <a:alpha val="4000"/>
              </a:srgbClr>
            </a:outerShdw>
          </a:effectLst>
        </p:spPr>
      </p:pic>
      <p:sp>
        <p:nvSpPr>
          <p:cNvPr id="55" name="TextBox 55"/>
          <p:cNvSpPr txBox="1"/>
          <p:nvPr/>
        </p:nvSpPr>
        <p:spPr>
          <a:xfrm>
            <a:off x="12230100" y="60706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INFRA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1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-712" y="0"/>
            <a:ext cx="18288000" cy="1028700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0" y="5143500"/>
            <a:ext cx="3467100" cy="5168900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5270500" y="3162300"/>
            <a:ext cx="7734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000" b="0" i="0" u="none" strike="noStrike" dirty="0">
                <a:solidFill>
                  <a:srgbClr val="000000"/>
                </a:solidFill>
                <a:ea typeface="Pretendard Bold"/>
              </a:rPr>
              <a:t>함께하는</a:t>
            </a:r>
            <a:r>
              <a:rPr lang="en-US" sz="7000" b="0" i="0" u="none" strike="noStrike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7000" b="0" i="0" u="none" strike="noStrike" dirty="0">
                <a:solidFill>
                  <a:srgbClr val="000000"/>
                </a:solidFill>
                <a:ea typeface="Pretendard Bold"/>
              </a:rPr>
              <a:t>따뜻함</a:t>
            </a:r>
          </a:p>
        </p:txBody>
      </p:sp>
    </p:spTree>
    <p:extLst>
      <p:ext uri="{BB962C8B-B14F-4D97-AF65-F5344CB8AC3E}">
        <p14:creationId xmlns:p14="http://schemas.microsoft.com/office/powerpoint/2010/main" val="298503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0" y="8534400"/>
            <a:ext cx="1498600" cy="14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15367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0" y="-647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1765300"/>
            <a:ext cx="6858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4200" y="4241800"/>
            <a:ext cx="6858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4800600"/>
            <a:ext cx="6172200" cy="5486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37300" y="2603500"/>
            <a:ext cx="5613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ExtraBold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0" y="8534400"/>
            <a:ext cx="1498600" cy="14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15367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0" y="-647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1765300"/>
            <a:ext cx="6858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4200" y="4241800"/>
            <a:ext cx="6858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4800600"/>
            <a:ext cx="6172200" cy="5486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37300" y="2603500"/>
            <a:ext cx="5613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000" b="0" i="0" u="none" strike="noStrike">
                <a:solidFill>
                  <a:srgbClr val="000000"/>
                </a:solidFill>
                <a:latin typeface="Pretendard ExtraBold"/>
              </a:rPr>
              <a:t>QnA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13373100" y="2806700"/>
            <a:ext cx="3771900" cy="6121400"/>
          </a:xfrm>
          <a:prstGeom prst="rect">
            <a:avLst/>
          </a:prstGeom>
          <a:effectLst>
            <a:outerShdw blurRad="266226" dist="203314" dir="2700000">
              <a:srgbClr val="000000">
                <a:alpha val="4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9220200" y="2806700"/>
            <a:ext cx="3771900" cy="6121400"/>
          </a:xfrm>
          <a:prstGeom prst="rect">
            <a:avLst/>
          </a:prstGeom>
          <a:effectLst>
            <a:outerShdw blurRad="266226" dist="203314" dir="2700000">
              <a:srgbClr val="000000">
                <a:alpha val="4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5080000" y="2806700"/>
            <a:ext cx="3771900" cy="6121400"/>
          </a:xfrm>
          <a:prstGeom prst="rect">
            <a:avLst/>
          </a:prstGeom>
          <a:effectLst>
            <a:outerShdw blurRad="266226" dist="203314" dir="2700000">
              <a:srgbClr val="000000">
                <a:alpha val="4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설문조사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01.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정의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927100" y="2806700"/>
            <a:ext cx="3771900" cy="6121400"/>
          </a:xfrm>
          <a:prstGeom prst="rect">
            <a:avLst/>
          </a:prstGeom>
          <a:effectLst>
            <a:outerShdw blurRad="266226" dist="203314" dir="2700000">
              <a:srgbClr val="000000">
                <a:alpha val="4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473200" y="7493000"/>
            <a:ext cx="2667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25.01.14 ~ 31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9100" y="3187700"/>
            <a:ext cx="22479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100" b="1" i="0" u="none" strike="noStrike">
                <a:solidFill>
                  <a:srgbClr val="000000"/>
                </a:solidFill>
                <a:ea typeface="Pretendard SemiBold"/>
              </a:rPr>
              <a:t>마음온</a:t>
            </a:r>
          </a:p>
          <a:p>
            <a:pPr lvl="0" algn="ctr">
              <a:lnSpc>
                <a:spcPct val="116199"/>
              </a:lnSpc>
            </a:pPr>
            <a:r>
              <a:rPr lang="ko-KR" sz="3100" b="1" i="0" u="none" strike="noStrike">
                <a:solidFill>
                  <a:srgbClr val="000000"/>
                </a:solidFill>
                <a:ea typeface="Pretendard SemiBold"/>
              </a:rPr>
              <a:t>설문조사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63700" y="3238500"/>
            <a:ext cx="24130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온라인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자조모임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참여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의사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0300" y="3314700"/>
            <a:ext cx="495300" cy="495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30300" y="3352800"/>
            <a:ext cx="49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00" y="3314700"/>
            <a:ext cx="495300" cy="49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753600" y="3352800"/>
            <a:ext cx="508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0" y="3314700"/>
            <a:ext cx="495300" cy="495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461000" y="3352800"/>
            <a:ext cx="508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5700" y="4787900"/>
            <a:ext cx="2108200" cy="2400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98600" y="4787900"/>
            <a:ext cx="2108200" cy="2400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083800" y="3238500"/>
            <a:ext cx="20574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스트레스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극복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방법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30900" y="3238500"/>
            <a:ext cx="25019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투병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간병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스트레스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정도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000" y="4991100"/>
            <a:ext cx="1549400" cy="1993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73200" y="8077200"/>
            <a:ext cx="2667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86</a:t>
            </a:r>
            <a:r>
              <a:rPr lang="ko-KR" sz="25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명</a:t>
            </a:r>
            <a:r>
              <a:rPr lang="en-US" sz="25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참여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97500" y="7632700"/>
            <a:ext cx="3124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극심한</a:t>
            </a:r>
            <a:r>
              <a:rPr lang="en-US" sz="2500" b="1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1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스트레스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를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느끼는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 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응답자들의</a:t>
            </a:r>
            <a:r>
              <a:rPr lang="en-US" sz="2500" b="0" i="0" u="none" strike="noStrike">
                <a:solidFill>
                  <a:srgbClr val="000000">
                    <a:alpha val="60000"/>
                  </a:srgbClr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60000"/>
                  </a:srgbClr>
                </a:solidFill>
                <a:ea typeface="Pretendard Medium"/>
              </a:rPr>
              <a:t>비율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95900" y="5397500"/>
            <a:ext cx="335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500" b="1" i="0" u="none" strike="noStrike">
                <a:solidFill>
                  <a:srgbClr val="000000"/>
                </a:solidFill>
                <a:latin typeface="Pretendard SemiBold"/>
              </a:rPr>
              <a:t>70.8 %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439400" y="6997700"/>
            <a:ext cx="876300" cy="330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4400" y="7162800"/>
            <a:ext cx="2590800" cy="965200"/>
          </a:xfrm>
          <a:prstGeom prst="rect">
            <a:avLst/>
          </a:prstGeom>
          <a:effectLst>
            <a:outerShdw blurRad="33296" dist="88647" dir="5400000">
              <a:srgbClr val="000000">
                <a:alpha val="9000"/>
              </a:srgbClr>
            </a:outerShdw>
          </a:effectLst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5700" y="7556500"/>
            <a:ext cx="177800" cy="177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1277600" y="7454900"/>
            <a:ext cx="876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ExtraBold"/>
              </a:rPr>
              <a:t>65.2%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375900" y="7404100"/>
            <a:ext cx="990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1" i="0" u="none" strike="noStrike">
                <a:solidFill>
                  <a:srgbClr val="FC372C"/>
                </a:solidFill>
                <a:ea typeface="Pretendard SemiBold"/>
              </a:rPr>
              <a:t>소통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4516100" y="7023100"/>
            <a:ext cx="876300" cy="330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01800" y="7327900"/>
            <a:ext cx="1752600" cy="558800"/>
          </a:xfrm>
          <a:prstGeom prst="rect">
            <a:avLst/>
          </a:prstGeom>
          <a:effectLst>
            <a:outerShdw blurRad="11350" dist="51756" dir="5400000">
              <a:srgbClr val="000000">
                <a:alpha val="9000"/>
              </a:srgbClr>
            </a:outerShdw>
          </a:effectLst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16100" y="7581900"/>
            <a:ext cx="88900" cy="889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5519400" y="7429500"/>
            <a:ext cx="558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ExtraBold"/>
              </a:rPr>
              <a:t>50%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744700" y="7416800"/>
            <a:ext cx="774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FFC226"/>
                </a:solidFill>
                <a:ea typeface="Pretendard SemiBold"/>
              </a:rPr>
              <a:t>그렇다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15532100" y="4978400"/>
            <a:ext cx="774700" cy="330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33600" y="4470400"/>
            <a:ext cx="2171700" cy="673100"/>
          </a:xfrm>
          <a:prstGeom prst="rect">
            <a:avLst/>
          </a:prstGeom>
          <a:effectLst>
            <a:outerShdw blurRad="16357" dist="62132" dir="5400000">
              <a:srgbClr val="000000">
                <a:alpha val="9000"/>
              </a:srgbClr>
            </a:outerShdw>
          </a:effectLst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35200" y="4775200"/>
            <a:ext cx="88900" cy="889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5062200" y="4622800"/>
            <a:ext cx="129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1" i="0" u="none" strike="noStrike">
                <a:solidFill>
                  <a:srgbClr val="FC372C"/>
                </a:solidFill>
                <a:ea typeface="Pretendard SemiBold"/>
              </a:rPr>
              <a:t>매우</a:t>
            </a:r>
            <a:r>
              <a:rPr lang="en-US" sz="2000" b="1" i="0" u="none" strike="noStrike">
                <a:solidFill>
                  <a:srgbClr val="FC372C"/>
                </a:solidFill>
                <a:latin typeface="Pretendard SemiBold"/>
              </a:rPr>
              <a:t> </a:t>
            </a:r>
            <a:r>
              <a:rPr lang="ko-KR" sz="2000" b="1" i="0" u="none" strike="noStrike">
                <a:solidFill>
                  <a:srgbClr val="FC372C"/>
                </a:solidFill>
                <a:ea typeface="Pretendard SemiBold"/>
              </a:rPr>
              <a:t>그렇다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306800" y="4660900"/>
            <a:ext cx="660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ExtraBold"/>
              </a:rPr>
              <a:t>18.6%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0" y="3568700"/>
            <a:ext cx="102743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900" y="4559300"/>
            <a:ext cx="66421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0" y="5537200"/>
            <a:ext cx="46990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900" y="6527800"/>
            <a:ext cx="33909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0" y="7518400"/>
            <a:ext cx="1625600" cy="76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699000" y="5905500"/>
            <a:ext cx="50292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626100" y="7645400"/>
            <a:ext cx="1333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기타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41900" y="6667500"/>
            <a:ext cx="191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정보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습득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41900" y="5689600"/>
            <a:ext cx="191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통합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플랫폼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82900" y="4699000"/>
            <a:ext cx="4076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시공간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제약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없는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자유로운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ExtraBold"/>
              </a:rPr>
              <a:t>모임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200" y="3594100"/>
            <a:ext cx="6261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3800" b="0" i="0" u="none" strike="noStrike">
                <a:solidFill>
                  <a:srgbClr val="000000"/>
                </a:solidFill>
                <a:ea typeface="Pretendard ExtraBold"/>
              </a:rPr>
              <a:t>비슷한</a:t>
            </a:r>
            <a:r>
              <a:rPr lang="en-US" sz="3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ExtraBold"/>
              </a:rPr>
              <a:t>경험을</a:t>
            </a:r>
            <a:r>
              <a:rPr lang="en-US" sz="3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ExtraBold"/>
              </a:rPr>
              <a:t>가진</a:t>
            </a:r>
            <a:r>
              <a:rPr lang="en-US" sz="3800" b="0" i="0" u="none" strike="noStrike">
                <a:solidFill>
                  <a:srgbClr val="000000"/>
                </a:solidFill>
                <a:latin typeface="Pretendard ExtraBold"/>
              </a:rPr>
              <a:t> </a:t>
            </a:r>
            <a:r>
              <a:rPr lang="ko-KR" sz="3800" b="0" i="0" u="none" strike="noStrike">
                <a:solidFill>
                  <a:srgbClr val="000000"/>
                </a:solidFill>
                <a:ea typeface="Pretendard ExtraBold"/>
              </a:rPr>
              <a:t>사람과</a:t>
            </a:r>
            <a:r>
              <a:rPr lang="en-US" sz="3800" b="0" i="0" u="none" strike="noStrike">
                <a:solidFill>
                  <a:srgbClr val="6BB07C"/>
                </a:solidFill>
                <a:latin typeface="Pretendard Extra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ExtraBold"/>
              </a:rPr>
              <a:t>소통</a:t>
            </a:r>
            <a:r>
              <a:rPr lang="en-US" sz="3800" b="0" i="0" u="none" strike="noStrike">
                <a:solidFill>
                  <a:srgbClr val="6BB07C"/>
                </a:solidFill>
                <a:latin typeface="Pretendard ExtraBold"/>
              </a:rPr>
              <a:t>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100" y="2463800"/>
            <a:ext cx="6261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500" b="1" i="0" u="none" strike="noStrike">
                <a:solidFill>
                  <a:srgbClr val="000000">
                    <a:alpha val="63137"/>
                  </a:srgbClr>
                </a:solidFill>
                <a:latin typeface="Pretendard SemiBold"/>
              </a:rPr>
              <a:t>Q. </a:t>
            </a:r>
            <a:r>
              <a:rPr lang="ko-KR" sz="3500" b="1" i="0" u="none" strike="noStrike">
                <a:solidFill>
                  <a:srgbClr val="000000">
                    <a:alpha val="63137"/>
                  </a:srgbClr>
                </a:solidFill>
                <a:ea typeface="Pretendard SemiBold"/>
              </a:rPr>
              <a:t>이런</a:t>
            </a:r>
            <a:r>
              <a:rPr lang="en-US" sz="3500" b="1" i="0" u="none" strike="noStrike">
                <a:solidFill>
                  <a:srgbClr val="000000">
                    <a:alpha val="63137"/>
                  </a:srgbClr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>
                    <a:alpha val="63137"/>
                  </a:srgbClr>
                </a:solidFill>
                <a:ea typeface="Pretendard SemiBold"/>
              </a:rPr>
              <a:t>자조모임</a:t>
            </a:r>
            <a:r>
              <a:rPr lang="en-US" sz="3500" b="1" i="0" u="none" strike="noStrike">
                <a:solidFill>
                  <a:srgbClr val="000000">
                    <a:alpha val="63137"/>
                  </a:srgbClr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>
                    <a:alpha val="63137"/>
                  </a:srgbClr>
                </a:solidFill>
                <a:ea typeface="Pretendard SemiBold"/>
              </a:rPr>
              <a:t>플랫폼을</a:t>
            </a:r>
            <a:r>
              <a:rPr lang="en-US" sz="3500" b="1" i="0" u="none" strike="noStrike">
                <a:solidFill>
                  <a:srgbClr val="000000">
                    <a:alpha val="63137"/>
                  </a:srgbClr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>
                    <a:alpha val="63137"/>
                  </a:srgbClr>
                </a:solidFill>
                <a:ea typeface="Pretendard SemiBold"/>
              </a:rPr>
              <a:t>원해요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설문조사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01.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정의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225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422400"/>
            <a:ext cx="1739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UCC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01.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정의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225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9" name="영상피피티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09800" y="1966913"/>
            <a:ext cx="14317133" cy="8053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9300" y="8534400"/>
            <a:ext cx="1498600" cy="14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15367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0" y="-647700"/>
            <a:ext cx="1295400" cy="129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501900"/>
            <a:ext cx="6858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0900" y="4229100"/>
            <a:ext cx="6858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4800600"/>
            <a:ext cx="6172200" cy="5486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562600" y="2717800"/>
            <a:ext cx="71628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800" b="0" i="0" u="none" strike="noStrike">
                <a:solidFill>
                  <a:srgbClr val="000000"/>
                </a:solidFill>
                <a:ea typeface="Pretendard ExtraBold"/>
              </a:rPr>
              <a:t>마음</a:t>
            </a:r>
            <a:r>
              <a:rPr lang="en-US" sz="7800" b="0" i="0" u="none" strike="noStrike">
                <a:solidFill>
                  <a:srgbClr val="000000"/>
                </a:solidFill>
                <a:latin typeface="Pretendard ExtraBold"/>
              </a:rPr>
              <a:t> ON (</a:t>
            </a:r>
            <a:r>
              <a:rPr lang="ja-JP" sz="7800" b="0" i="0" u="none" strike="noStrike">
                <a:solidFill>
                  <a:srgbClr val="000000"/>
                </a:solidFill>
                <a:ea typeface="Pretendard ExtraBold"/>
              </a:rPr>
              <a:t>溫</a:t>
            </a:r>
            <a:r>
              <a:rPr lang="en-US" sz="7800" b="0" i="0" u="none" strike="noStrike">
                <a:solidFill>
                  <a:srgbClr val="000000"/>
                </a:solidFill>
                <a:latin typeface="Pretendard ExtraBold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76800" y="4178300"/>
            <a:ext cx="8534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AI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사회자</a:t>
            </a: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화상</a:t>
            </a: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채팅</a:t>
            </a: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자조모임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Medium"/>
              </a:rPr>
              <a:t>플랫폼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0" y="215900"/>
            <a:ext cx="5295900" cy="9842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02.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마음온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2819400" y="48133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3429000" y="50673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디지털</a:t>
            </a:r>
            <a:r>
              <a:rPr lang="en-US" sz="33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사회자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300" y="5067300"/>
            <a:ext cx="609600" cy="609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65913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300" y="6832600"/>
            <a:ext cx="609600" cy="609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429000" y="68453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마음</a:t>
            </a:r>
            <a:r>
              <a:rPr lang="en-US" sz="33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리포트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29718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3543300" y="3225800"/>
            <a:ext cx="4699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온라인</a:t>
            </a:r>
            <a:r>
              <a:rPr lang="en-US" sz="33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자조모임</a:t>
            </a:r>
            <a:r>
              <a:rPr lang="en-US" sz="33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서비스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300" y="3225800"/>
            <a:ext cx="609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02.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마음온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3556000" y="3035300"/>
            <a:ext cx="471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온라인</a:t>
            </a:r>
            <a:r>
              <a:rPr lang="en-US" sz="3500" b="1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자조모임</a:t>
            </a:r>
            <a:r>
              <a:rPr lang="en-US" sz="3500" b="1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서비스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53340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2819400" y="63881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0" y="292100"/>
            <a:ext cx="5270500" cy="977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자조모임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맞춤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UI/UX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56000" y="55245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소규모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집중형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모임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75000" y="6591300"/>
            <a:ext cx="4965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안전한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모임을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위한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소통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관리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58800"/>
            <a:ext cx="279400" cy="2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558800"/>
            <a:ext cx="279400" cy="29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58800"/>
            <a:ext cx="2794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422400"/>
            <a:ext cx="6134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주요</a:t>
            </a:r>
            <a:r>
              <a:rPr lang="en-US" sz="37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700" b="0" i="0" u="none" strike="noStrike">
                <a:solidFill>
                  <a:srgbClr val="000000"/>
                </a:solidFill>
                <a:ea typeface="Pretendard Extra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00" y="1130300"/>
            <a:ext cx="3822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02.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마음온</a:t>
            </a:r>
            <a:r>
              <a:rPr lang="en-US" sz="17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09800" y="558800"/>
            <a:ext cx="2578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SB AggroOTF Medium"/>
              </a:rPr>
              <a:t>마음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 ON (</a:t>
            </a:r>
            <a:r>
              <a:rPr lang="ja-JP" sz="1600" b="0" i="0" u="none" strike="noStrike">
                <a:solidFill>
                  <a:srgbClr val="000000"/>
                </a:solidFill>
                <a:ea typeface="SB AggroOTF Medium"/>
              </a:rPr>
              <a:t>溫</a:t>
            </a:r>
            <a:r>
              <a:rPr lang="en-US" sz="1600" b="0" i="0" u="none" strike="noStrike">
                <a:solidFill>
                  <a:srgbClr val="000000"/>
                </a:solidFill>
                <a:latin typeface="SB AggroOTF Medium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819400" y="2794000"/>
            <a:ext cx="5676900" cy="1104900"/>
          </a:xfrm>
          <a:prstGeom prst="rect">
            <a:avLst/>
          </a:prstGeom>
          <a:effectLst>
            <a:outerShdw blurRad="22797" dist="59495" dir="2700000">
              <a:srgbClr val="000000">
                <a:alpha val="4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3429000" y="3022600"/>
            <a:ext cx="471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디지털</a:t>
            </a:r>
            <a:r>
              <a:rPr lang="en-US" sz="3500" b="1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Pretendard SemiBold"/>
              </a:rPr>
              <a:t>사회자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3035300"/>
            <a:ext cx="6096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0" y="571500"/>
            <a:ext cx="6743700" cy="914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2819400" y="5334000"/>
            <a:ext cx="5676900" cy="2044700"/>
          </a:xfrm>
          <a:prstGeom prst="rect">
            <a:avLst/>
          </a:prstGeom>
          <a:effectLst>
            <a:outerShdw blurRad="77676" dist="109820" dir="2700000">
              <a:srgbClr val="000000">
                <a:alpha val="4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71000"/>
          </a:blip>
          <a:stretch>
            <a:fillRect/>
          </a:stretch>
        </p:blipFill>
        <p:spPr>
          <a:xfrm>
            <a:off x="2819400" y="4305300"/>
            <a:ext cx="5676900" cy="838200"/>
          </a:xfrm>
          <a:prstGeom prst="rect">
            <a:avLst/>
          </a:prstGeom>
          <a:effectLst>
            <a:outerShdw blurRad="13289" dist="45424" dir="2700000">
              <a:srgbClr val="000000">
                <a:alpha val="4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3556000" y="44958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발언자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지정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56000" y="5562600"/>
            <a:ext cx="4178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모임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주제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제안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2000" y="6273800"/>
            <a:ext cx="3175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국립정신건강센터</a:t>
            </a:r>
          </a:p>
          <a:p>
            <a:pPr marL="342900" lvl="0" indent="-342900" algn="l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지방자치단체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 &amp;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보건소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560</Words>
  <Application>Microsoft Office PowerPoint</Application>
  <PresentationFormat>사용자 지정</PresentationFormat>
  <Paragraphs>191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Arial</vt:lpstr>
      <vt:lpstr>Pretendard ExtraBold</vt:lpstr>
      <vt:lpstr>Pretendard SemiBold</vt:lpstr>
      <vt:lpstr>SB AggroOTF Medium</vt:lpstr>
      <vt:lpstr>Calibri</vt:lpstr>
      <vt:lpstr>Pretendard Bold</vt:lpstr>
      <vt:lpstr>Pretendard Medium</vt:lpstr>
      <vt:lpstr>Pretendard Black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4</cp:revision>
  <dcterms:created xsi:type="dcterms:W3CDTF">2006-08-16T00:00:00Z</dcterms:created>
  <dcterms:modified xsi:type="dcterms:W3CDTF">2025-02-20T05:33:47Z</dcterms:modified>
</cp:coreProperties>
</file>